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Proxima Nova"/>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fntdata"/><Relationship Id="rId30" Type="http://schemas.openxmlformats.org/officeDocument/2006/relationships/font" Target="fonts/ProximaNova-regular.fntdata"/><Relationship Id="rId11" Type="http://schemas.openxmlformats.org/officeDocument/2006/relationships/slide" Target="slides/slide6.xml"/><Relationship Id="rId33" Type="http://schemas.openxmlformats.org/officeDocument/2006/relationships/font" Target="fonts/ProximaNova-boldItalic.fntdata"/><Relationship Id="rId10" Type="http://schemas.openxmlformats.org/officeDocument/2006/relationships/slide" Target="slides/slide5.xml"/><Relationship Id="rId32" Type="http://schemas.openxmlformats.org/officeDocument/2006/relationships/font" Target="fonts/ProximaNova-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6.png>
</file>

<file path=ppt/media/image17.jpg>
</file>

<file path=ppt/media/image18.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3675cdd75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3675cdd75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31c5f97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31c5f97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Each part of the backend is separated within their own folders. Models in the models folder (how the data is formatted).</a:t>
            </a:r>
            <a:br>
              <a:rPr lang="zh-TW"/>
            </a:br>
            <a:r>
              <a:rPr lang="zh-TW"/>
              <a:t>Controllers within the controller folder (all of the functions that interact with our database data/documents),</a:t>
            </a:r>
            <a:endParaRPr/>
          </a:p>
          <a:p>
            <a:pPr indent="0" lvl="0" marL="0" rtl="0" algn="l">
              <a:spcBef>
                <a:spcPts val="0"/>
              </a:spcBef>
              <a:spcAft>
                <a:spcPts val="0"/>
              </a:spcAft>
              <a:buNone/>
            </a:pPr>
            <a:r>
              <a:rPr lang="zh-TW"/>
              <a:t>and Routes within the routes folder (the endpoints that the frontend calls to interact with the database).</a:t>
            </a:r>
            <a:br>
              <a:rPr lang="zh-TW"/>
            </a:br>
            <a:r>
              <a:rPr lang="zh-TW"/>
              <a:t>The views is handled by the frontend side of the application, which contains all of the files/components that the client will see.</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Our backend is separated into different folders: the Models folder, Controller folder, and Routes folder, with the Views folder being stored within the frontend side of our application. Models, containing the schema of each document, Controller containing the functions, and routes containing the endpoints. Views, as mentioned before is being handled in the frontend folder, displays what the client will see depending on what they do.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31c5f97b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31c5f97b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The models are what makes up how our database stores/sends the data.</a:t>
            </a:r>
            <a:br>
              <a:rPr lang="zh-TW"/>
            </a:br>
            <a:r>
              <a:rPr lang="zh-TW"/>
              <a:t>We have previously defined how the data will be formatted as json objects. Through the use of mongoose, it makes it easier to store this data as mongoose makes the data easily formatable.</a:t>
            </a:r>
            <a:endParaRPr/>
          </a:p>
          <a:p>
            <a:pPr indent="0" lvl="0" marL="0" rtl="0" algn="l">
              <a:spcBef>
                <a:spcPts val="0"/>
              </a:spcBef>
              <a:spcAft>
                <a:spcPts val="0"/>
              </a:spcAft>
              <a:buNone/>
            </a:pPr>
            <a:r>
              <a:rPr lang="zh-TW"/>
              <a:t>This is how the data is stored, but is also how it is being send through each endpoint. </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We have three different models, each with their own defined fields. This is how we send/receive data and it will always be formatted this way as a way to stay consistent. These are for their own collections and are very easy to modify in case we decide to include or exclude a specific field within the document.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431c5f97b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431c5f97b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As mentioned before, this is all stored within the frontend part of the application.</a:t>
            </a:r>
            <a:br>
              <a:rPr lang="zh-TW"/>
            </a:br>
            <a:r>
              <a:rPr lang="zh-TW"/>
              <a:t>This is what the client sees once they click on the specific pages within our application.</a:t>
            </a:r>
            <a:br>
              <a:rPr lang="zh-TW"/>
            </a:br>
            <a:r>
              <a:rPr lang="zh-TW"/>
              <a:t>After each page is clicked on by the user, the endpoints are called within the route files and stores/displays the data in/from the database.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431c5f97b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431c5f97b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These files contain all of the functions that each endpoint uses.</a:t>
            </a:r>
            <a:br>
              <a:rPr lang="zh-TW"/>
            </a:br>
            <a:r>
              <a:rPr lang="zh-TW"/>
              <a:t>We have followed the naming scheme of having each model or route correspond with their own specific controller file.</a:t>
            </a:r>
            <a:br>
              <a:rPr lang="zh-TW"/>
            </a:br>
            <a:r>
              <a:rPr lang="zh-TW"/>
              <a:t>Ex. user functions will correlate with the userModel and user files within the model and route folders.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431c5f97b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431c5f97b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The frontend contacts these specific endpoints in each route file.</a:t>
            </a:r>
            <a:br>
              <a:rPr lang="zh-TW"/>
            </a:br>
            <a:r>
              <a:rPr lang="zh-TW"/>
              <a:t>Acts as a gateway to the data within our database.</a:t>
            </a:r>
            <a:br>
              <a:rPr lang="zh-TW"/>
            </a:br>
            <a:r>
              <a:rPr lang="zh-TW"/>
              <a:t>Each endpoint that the frontend interacts with, it goes through the controller files and then the model.</a:t>
            </a:r>
            <a:endParaRPr/>
          </a:p>
          <a:p>
            <a:pPr indent="0" lvl="0" marL="0" rtl="0" algn="l">
              <a:spcBef>
                <a:spcPts val="0"/>
              </a:spcBef>
              <a:spcAft>
                <a:spcPts val="0"/>
              </a:spcAft>
              <a:buNone/>
            </a:pPr>
            <a:r>
              <a:rPr lang="zh-TW"/>
              <a:t>Essentially, the frontend calls these endpoints. These endpoints call functions within the controller files. The controller files grab/stores data from the database that fits the model schema that we have defined.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431c5f97b1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431c5f97b1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3675cdd7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3675cdd7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44a939a5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44a939a5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4a939a5a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44a939a5a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23e617a70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23e617a70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44a939a5a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44a939a5a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44a939a5a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44a939a5a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44a939a5a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44a939a5a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44a939a5a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44a939a5a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23e617a70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23e617a70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419ceeddd0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419ceeddd0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useful, usable, findable, credible, desirable, accessible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23172e4e4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23172e4e4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zh-TW" sz="1200">
                <a:solidFill>
                  <a:srgbClr val="666666"/>
                </a:solidFill>
              </a:rPr>
              <a:t>As a mobile app, we designed the UI to be clean, with minimized clutter to efficiently convey information in a small screen.</a:t>
            </a:r>
            <a:br>
              <a:rPr lang="zh-TW" sz="1200">
                <a:solidFill>
                  <a:srgbClr val="666666"/>
                </a:solidFill>
              </a:rPr>
            </a:br>
            <a:r>
              <a:rPr lang="zh-TW" sz="1200">
                <a:solidFill>
                  <a:srgbClr val="666666"/>
                </a:solidFill>
              </a:rPr>
              <a:t>One example is that we have this collapsible section that allows users to hide unwanted information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23172e4e4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23172e4e4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23172e4e4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23172e4e4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23172e4e4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23172e4e4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23172e4e4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23172e4e4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23172e4e4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23172e4e4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3.png"/><Relationship Id="rId6"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google.github.io/styleguide/jsguide.html#jsdoc" TargetMode="External"/><Relationship Id="rId4" Type="http://schemas.openxmlformats.org/officeDocument/2006/relationships/image" Target="../media/image22.png"/><Relationship Id="rId5"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0.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jpg"/><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zh-TW"/>
              <a:t>Globetrottr - Travel App</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Team 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4835750" y="-53125"/>
            <a:ext cx="4308252" cy="4991100"/>
          </a:xfrm>
          <a:prstGeom prst="rect">
            <a:avLst/>
          </a:prstGeom>
          <a:noFill/>
          <a:ln>
            <a:noFill/>
          </a:ln>
        </p:spPr>
      </p:pic>
      <p:sp>
        <p:nvSpPr>
          <p:cNvPr id="127" name="Google Shape;127;p22"/>
          <p:cNvSpPr txBox="1"/>
          <p:nvPr/>
        </p:nvSpPr>
        <p:spPr>
          <a:xfrm>
            <a:off x="366250" y="357400"/>
            <a:ext cx="40731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2000">
                <a:latin typeface="Proxima Nova"/>
                <a:ea typeface="Proxima Nova"/>
                <a:cs typeface="Proxima Nova"/>
                <a:sym typeface="Proxima Nova"/>
              </a:rPr>
              <a:t>Backend Structure Overview</a:t>
            </a:r>
            <a:endParaRPr sz="2000">
              <a:latin typeface="Proxima Nova"/>
              <a:ea typeface="Proxima Nova"/>
              <a:cs typeface="Proxima Nova"/>
              <a:sym typeface="Proxima Nova"/>
            </a:endParaRPr>
          </a:p>
          <a:p>
            <a:pPr indent="0" lvl="0" marL="0" rtl="0" algn="l">
              <a:spcBef>
                <a:spcPts val="0"/>
              </a:spcBef>
              <a:spcAft>
                <a:spcPts val="0"/>
              </a:spcAft>
              <a:buNone/>
            </a:pPr>
            <a:r>
              <a:t/>
            </a:r>
            <a:endParaRPr sz="2000">
              <a:latin typeface="Proxima Nova"/>
              <a:ea typeface="Proxima Nova"/>
              <a:cs typeface="Proxima Nova"/>
              <a:sym typeface="Proxima Nova"/>
            </a:endParaRPr>
          </a:p>
          <a:p>
            <a:pPr indent="-355600" lvl="0" marL="457200" rtl="0" algn="l">
              <a:spcBef>
                <a:spcPts val="0"/>
              </a:spcBef>
              <a:spcAft>
                <a:spcPts val="0"/>
              </a:spcAft>
              <a:buClr>
                <a:srgbClr val="434343"/>
              </a:buClr>
              <a:buSzPts val="2000"/>
              <a:buFont typeface="Proxima Nova"/>
              <a:buChar char="●"/>
            </a:pPr>
            <a:r>
              <a:rPr lang="zh-TW" sz="2000">
                <a:solidFill>
                  <a:srgbClr val="434343"/>
                </a:solidFill>
                <a:latin typeface="Proxima Nova"/>
                <a:ea typeface="Proxima Nova"/>
                <a:cs typeface="Proxima Nova"/>
                <a:sym typeface="Proxima Nova"/>
              </a:rPr>
              <a:t>Early conceptualization </a:t>
            </a:r>
            <a:endParaRPr sz="2000">
              <a:solidFill>
                <a:srgbClr val="434343"/>
              </a:solidFill>
              <a:latin typeface="Proxima Nova"/>
              <a:ea typeface="Proxima Nova"/>
              <a:cs typeface="Proxima Nova"/>
              <a:sym typeface="Proxima Nova"/>
            </a:endParaRPr>
          </a:p>
          <a:p>
            <a:pPr indent="0" lvl="0" marL="0" rtl="0" algn="l">
              <a:spcBef>
                <a:spcPts val="0"/>
              </a:spcBef>
              <a:spcAft>
                <a:spcPts val="0"/>
              </a:spcAft>
              <a:buNone/>
            </a:pPr>
            <a:r>
              <a:t/>
            </a:r>
            <a:endParaRPr sz="2000">
              <a:solidFill>
                <a:srgbClr val="434343"/>
              </a:solidFill>
              <a:latin typeface="Proxima Nova"/>
              <a:ea typeface="Proxima Nova"/>
              <a:cs typeface="Proxima Nova"/>
              <a:sym typeface="Proxima Nova"/>
            </a:endParaRPr>
          </a:p>
          <a:p>
            <a:pPr indent="-355600" lvl="0" marL="457200" rtl="0" algn="l">
              <a:spcBef>
                <a:spcPts val="0"/>
              </a:spcBef>
              <a:spcAft>
                <a:spcPts val="0"/>
              </a:spcAft>
              <a:buClr>
                <a:srgbClr val="434343"/>
              </a:buClr>
              <a:buSzPts val="2000"/>
              <a:buFont typeface="Proxima Nova"/>
              <a:buChar char="●"/>
            </a:pPr>
            <a:r>
              <a:rPr lang="zh-TW" sz="2000">
                <a:solidFill>
                  <a:srgbClr val="434343"/>
                </a:solidFill>
                <a:latin typeface="Proxima Nova"/>
                <a:ea typeface="Proxima Nova"/>
                <a:cs typeface="Proxima Nova"/>
                <a:sym typeface="Proxima Nova"/>
              </a:rPr>
              <a:t>Not perfect</a:t>
            </a:r>
            <a:endParaRPr sz="2000">
              <a:solidFill>
                <a:srgbClr val="434343"/>
              </a:solidFill>
              <a:latin typeface="Proxima Nova"/>
              <a:ea typeface="Proxima Nova"/>
              <a:cs typeface="Proxima Nova"/>
              <a:sym typeface="Proxima Nova"/>
            </a:endParaRPr>
          </a:p>
          <a:p>
            <a:pPr indent="0" lvl="0" marL="0" rtl="0" algn="l">
              <a:spcBef>
                <a:spcPts val="0"/>
              </a:spcBef>
              <a:spcAft>
                <a:spcPts val="0"/>
              </a:spcAft>
              <a:buNone/>
            </a:pPr>
            <a:r>
              <a:t/>
            </a:r>
            <a:endParaRPr sz="2000">
              <a:solidFill>
                <a:srgbClr val="434343"/>
              </a:solidFill>
              <a:latin typeface="Proxima Nova"/>
              <a:ea typeface="Proxima Nova"/>
              <a:cs typeface="Proxima Nova"/>
              <a:sym typeface="Proxima Nova"/>
            </a:endParaRPr>
          </a:p>
          <a:p>
            <a:pPr indent="-355600" lvl="0" marL="457200" rtl="0" algn="l">
              <a:spcBef>
                <a:spcPts val="0"/>
              </a:spcBef>
              <a:spcAft>
                <a:spcPts val="0"/>
              </a:spcAft>
              <a:buClr>
                <a:srgbClr val="434343"/>
              </a:buClr>
              <a:buSzPts val="2000"/>
              <a:buFont typeface="Proxima Nova"/>
              <a:buChar char="●"/>
            </a:pPr>
            <a:r>
              <a:rPr lang="zh-TW" sz="2000">
                <a:solidFill>
                  <a:srgbClr val="434343"/>
                </a:solidFill>
                <a:latin typeface="Proxima Nova"/>
                <a:ea typeface="Proxima Nova"/>
                <a:cs typeface="Proxima Nova"/>
                <a:sym typeface="Proxima Nova"/>
              </a:rPr>
              <a:t>Followed closely throught application development</a:t>
            </a:r>
            <a:endParaRPr sz="2000">
              <a:solidFill>
                <a:srgbClr val="434343"/>
              </a:solidFill>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Backend Structure: MVC A</a:t>
            </a:r>
            <a:r>
              <a:rPr lang="zh-TW"/>
              <a:t>rchitecture</a:t>
            </a:r>
            <a:endParaRPr/>
          </a:p>
        </p:txBody>
      </p:sp>
      <p:sp>
        <p:nvSpPr>
          <p:cNvPr id="133" name="Google Shape;133;p23"/>
          <p:cNvSpPr txBox="1"/>
          <p:nvPr>
            <p:ph idx="1" type="body"/>
          </p:nvPr>
        </p:nvSpPr>
        <p:spPr>
          <a:xfrm>
            <a:off x="311700" y="1152475"/>
            <a:ext cx="8520600" cy="1647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zh-TW">
                <a:latin typeface="Arial"/>
                <a:ea typeface="Arial"/>
                <a:cs typeface="Arial"/>
                <a:sym typeface="Arial"/>
              </a:rPr>
              <a:t>Organized into three different folders:</a:t>
            </a:r>
            <a:endParaRPr b="1">
              <a:latin typeface="Arial"/>
              <a:ea typeface="Arial"/>
              <a:cs typeface="Arial"/>
              <a:sym typeface="Arial"/>
            </a:endParaRPr>
          </a:p>
          <a:p>
            <a:pPr indent="-317500" lvl="0" marL="457200" rtl="0" algn="l">
              <a:spcBef>
                <a:spcPts val="1200"/>
              </a:spcBef>
              <a:spcAft>
                <a:spcPts val="0"/>
              </a:spcAft>
              <a:buSzPts val="1400"/>
              <a:buFont typeface="Arial"/>
              <a:buChar char="●"/>
            </a:pPr>
            <a:r>
              <a:rPr lang="zh-TW" sz="1400">
                <a:latin typeface="Arial"/>
                <a:ea typeface="Arial"/>
                <a:cs typeface="Arial"/>
                <a:sym typeface="Arial"/>
              </a:rPr>
              <a:t>Model</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zh-TW" sz="1400">
                <a:latin typeface="Arial"/>
                <a:ea typeface="Arial"/>
                <a:cs typeface="Arial"/>
                <a:sym typeface="Arial"/>
              </a:rPr>
              <a:t>Controller</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zh-TW" sz="1400">
                <a:latin typeface="Arial"/>
                <a:ea typeface="Arial"/>
                <a:cs typeface="Arial"/>
                <a:sym typeface="Arial"/>
              </a:rPr>
              <a:t>Routes</a:t>
            </a:r>
            <a:endParaRPr sz="1400">
              <a:latin typeface="Arial"/>
              <a:ea typeface="Arial"/>
              <a:cs typeface="Arial"/>
              <a:sym typeface="Arial"/>
            </a:endParaRPr>
          </a:p>
          <a:p>
            <a:pPr indent="0" lvl="0" marL="0" rtl="0" algn="l">
              <a:spcBef>
                <a:spcPts val="1200"/>
              </a:spcBef>
              <a:spcAft>
                <a:spcPts val="1200"/>
              </a:spcAft>
              <a:buNone/>
            </a:pPr>
            <a:r>
              <a:rPr b="1" lang="zh-TW">
                <a:latin typeface="Arial"/>
                <a:ea typeface="Arial"/>
                <a:cs typeface="Arial"/>
                <a:sym typeface="Arial"/>
              </a:rPr>
              <a:t>with the Views being stored within the frontend.</a:t>
            </a:r>
            <a:endParaRPr b="1">
              <a:latin typeface="Arial"/>
              <a:ea typeface="Arial"/>
              <a:cs typeface="Arial"/>
              <a:sym typeface="Arial"/>
            </a:endParaRPr>
          </a:p>
        </p:txBody>
      </p:sp>
      <p:pic>
        <p:nvPicPr>
          <p:cNvPr id="134" name="Google Shape;134;p23"/>
          <p:cNvPicPr preferRelativeResize="0"/>
          <p:nvPr/>
        </p:nvPicPr>
        <p:blipFill>
          <a:blip r:embed="rId3">
            <a:alphaModFix/>
          </a:blip>
          <a:stretch>
            <a:fillRect/>
          </a:stretch>
        </p:blipFill>
        <p:spPr>
          <a:xfrm>
            <a:off x="311725" y="3176600"/>
            <a:ext cx="2143125" cy="1304925"/>
          </a:xfrm>
          <a:prstGeom prst="rect">
            <a:avLst/>
          </a:prstGeom>
          <a:noFill/>
          <a:ln cap="flat" cmpd="sng" w="19050">
            <a:solidFill>
              <a:schemeClr val="dk2"/>
            </a:solidFill>
            <a:prstDash val="solid"/>
            <a:round/>
            <a:headEnd len="sm" w="sm" type="none"/>
            <a:tailEnd len="sm" w="sm" type="none"/>
          </a:ln>
        </p:spPr>
      </p:pic>
      <p:pic>
        <p:nvPicPr>
          <p:cNvPr id="135" name="Google Shape;135;p23"/>
          <p:cNvPicPr preferRelativeResize="0"/>
          <p:nvPr/>
        </p:nvPicPr>
        <p:blipFill>
          <a:blip r:embed="rId4">
            <a:alphaModFix/>
          </a:blip>
          <a:stretch>
            <a:fillRect/>
          </a:stretch>
        </p:blipFill>
        <p:spPr>
          <a:xfrm>
            <a:off x="3199213" y="2800375"/>
            <a:ext cx="2114550" cy="857250"/>
          </a:xfrm>
          <a:prstGeom prst="rect">
            <a:avLst/>
          </a:prstGeom>
          <a:noFill/>
          <a:ln cap="flat" cmpd="sng" w="19050">
            <a:solidFill>
              <a:schemeClr val="dk2"/>
            </a:solidFill>
            <a:prstDash val="solid"/>
            <a:round/>
            <a:headEnd len="sm" w="sm" type="none"/>
            <a:tailEnd len="sm" w="sm" type="none"/>
          </a:ln>
        </p:spPr>
      </p:pic>
      <p:pic>
        <p:nvPicPr>
          <p:cNvPr id="136" name="Google Shape;136;p23"/>
          <p:cNvPicPr preferRelativeResize="0"/>
          <p:nvPr/>
        </p:nvPicPr>
        <p:blipFill>
          <a:blip r:embed="rId5">
            <a:alphaModFix/>
          </a:blip>
          <a:stretch>
            <a:fillRect/>
          </a:stretch>
        </p:blipFill>
        <p:spPr>
          <a:xfrm>
            <a:off x="6058138" y="661988"/>
            <a:ext cx="2066925" cy="3819525"/>
          </a:xfrm>
          <a:prstGeom prst="rect">
            <a:avLst/>
          </a:prstGeom>
          <a:noFill/>
          <a:ln cap="flat" cmpd="sng" w="19050">
            <a:solidFill>
              <a:schemeClr val="dk2"/>
            </a:solidFill>
            <a:prstDash val="solid"/>
            <a:round/>
            <a:headEnd len="sm" w="sm" type="none"/>
            <a:tailEnd len="sm" w="sm" type="none"/>
          </a:ln>
        </p:spPr>
      </p:pic>
      <p:pic>
        <p:nvPicPr>
          <p:cNvPr id="137" name="Google Shape;137;p23"/>
          <p:cNvPicPr preferRelativeResize="0"/>
          <p:nvPr/>
        </p:nvPicPr>
        <p:blipFill>
          <a:blip r:embed="rId6">
            <a:alphaModFix/>
          </a:blip>
          <a:stretch>
            <a:fillRect/>
          </a:stretch>
        </p:blipFill>
        <p:spPr>
          <a:xfrm>
            <a:off x="3223263" y="3841425"/>
            <a:ext cx="2066453" cy="10286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3181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Models</a:t>
            </a:r>
            <a:endParaRPr/>
          </a:p>
        </p:txBody>
      </p:sp>
      <p:sp>
        <p:nvSpPr>
          <p:cNvPr id="143" name="Google Shape;143;p24"/>
          <p:cNvSpPr txBox="1"/>
          <p:nvPr>
            <p:ph idx="1" type="body"/>
          </p:nvPr>
        </p:nvSpPr>
        <p:spPr>
          <a:xfrm>
            <a:off x="311700" y="1152475"/>
            <a:ext cx="3181500" cy="3416400"/>
          </a:xfrm>
          <a:prstGeom prst="rect">
            <a:avLst/>
          </a:prstGeom>
        </p:spPr>
        <p:txBody>
          <a:bodyPr anchorCtr="0" anchor="t" bIns="91425" lIns="91425" spcFirstLastPara="1" rIns="91425" wrap="square" tIns="91425">
            <a:normAutofit/>
          </a:bodyPr>
          <a:lstStyle/>
          <a:p>
            <a:pPr indent="-336550" lvl="0" marL="457200" rtl="0" algn="l">
              <a:lnSpc>
                <a:spcPct val="105000"/>
              </a:lnSpc>
              <a:spcBef>
                <a:spcPts val="0"/>
              </a:spcBef>
              <a:spcAft>
                <a:spcPts val="0"/>
              </a:spcAft>
              <a:buSzPts val="1700"/>
              <a:buFont typeface="Arial"/>
              <a:buChar char="●"/>
            </a:pPr>
            <a:r>
              <a:rPr lang="zh-TW" sz="1700">
                <a:latin typeface="Arial"/>
                <a:ea typeface="Arial"/>
                <a:cs typeface="Arial"/>
                <a:sym typeface="Arial"/>
              </a:rPr>
              <a:t>Defines how all the data will be stored into the database (JSON object).</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lang="zh-TW" sz="1700">
                <a:latin typeface="Arial"/>
                <a:ea typeface="Arial"/>
                <a:cs typeface="Arial"/>
                <a:sym typeface="Arial"/>
              </a:rPr>
              <a:t>Contains data fields that are expected to be in each document stored in the database.</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lang="zh-TW" sz="1700">
                <a:latin typeface="Arial"/>
                <a:ea typeface="Arial"/>
                <a:cs typeface="Arial"/>
                <a:sym typeface="Arial"/>
              </a:rPr>
              <a:t>Formats data based on each Model schema</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lang="zh-TW" sz="1700">
                <a:latin typeface="Arial"/>
                <a:ea typeface="Arial"/>
                <a:cs typeface="Arial"/>
                <a:sym typeface="Arial"/>
              </a:rPr>
              <a:t>Easy to edit schema if necessary</a:t>
            </a:r>
            <a:endParaRPr sz="1700">
              <a:latin typeface="Arial"/>
              <a:ea typeface="Arial"/>
              <a:cs typeface="Arial"/>
              <a:sym typeface="Arial"/>
            </a:endParaRPr>
          </a:p>
        </p:txBody>
      </p:sp>
      <p:pic>
        <p:nvPicPr>
          <p:cNvPr id="144" name="Google Shape;144;p24"/>
          <p:cNvPicPr preferRelativeResize="0"/>
          <p:nvPr/>
        </p:nvPicPr>
        <p:blipFill>
          <a:blip r:embed="rId3">
            <a:alphaModFix/>
          </a:blip>
          <a:stretch>
            <a:fillRect/>
          </a:stretch>
        </p:blipFill>
        <p:spPr>
          <a:xfrm>
            <a:off x="6260225" y="1919288"/>
            <a:ext cx="2143125" cy="13049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11700" y="445025"/>
            <a:ext cx="3581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Views</a:t>
            </a:r>
            <a:endParaRPr/>
          </a:p>
        </p:txBody>
      </p:sp>
      <p:sp>
        <p:nvSpPr>
          <p:cNvPr id="150" name="Google Shape;150;p25"/>
          <p:cNvSpPr txBox="1"/>
          <p:nvPr>
            <p:ph idx="1" type="body"/>
          </p:nvPr>
        </p:nvSpPr>
        <p:spPr>
          <a:xfrm>
            <a:off x="311700" y="1152475"/>
            <a:ext cx="3581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Arial"/>
              <a:buChar char="●"/>
            </a:pPr>
            <a:r>
              <a:rPr lang="zh-TW">
                <a:latin typeface="Arial"/>
                <a:ea typeface="Arial"/>
                <a:cs typeface="Arial"/>
                <a:sym typeface="Arial"/>
              </a:rPr>
              <a:t>Stored within the frontend.</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lang="zh-TW">
                <a:latin typeface="Arial"/>
                <a:ea typeface="Arial"/>
                <a:cs typeface="Arial"/>
                <a:sym typeface="Arial"/>
              </a:rPr>
              <a:t>Grabs data from the database and uses said data for the client to view.</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lang="zh-TW">
                <a:latin typeface="Arial"/>
                <a:ea typeface="Arial"/>
                <a:cs typeface="Arial"/>
                <a:sym typeface="Arial"/>
              </a:rPr>
              <a:t>Contacts the database through the use of endpoints (routes folder) in the backend.</a:t>
            </a:r>
            <a:endParaRPr>
              <a:latin typeface="Arial"/>
              <a:ea typeface="Arial"/>
              <a:cs typeface="Arial"/>
              <a:sym typeface="Arial"/>
            </a:endParaRPr>
          </a:p>
        </p:txBody>
      </p:sp>
      <p:pic>
        <p:nvPicPr>
          <p:cNvPr id="151" name="Google Shape;151;p25"/>
          <p:cNvPicPr preferRelativeResize="0"/>
          <p:nvPr/>
        </p:nvPicPr>
        <p:blipFill>
          <a:blip r:embed="rId3">
            <a:alphaModFix/>
          </a:blip>
          <a:stretch>
            <a:fillRect/>
          </a:stretch>
        </p:blipFill>
        <p:spPr>
          <a:xfrm>
            <a:off x="5824600" y="661988"/>
            <a:ext cx="2066925" cy="38195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311700" y="287875"/>
            <a:ext cx="3996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Controllers</a:t>
            </a:r>
            <a:endParaRPr/>
          </a:p>
        </p:txBody>
      </p:sp>
      <p:sp>
        <p:nvSpPr>
          <p:cNvPr id="157" name="Google Shape;157;p26"/>
          <p:cNvSpPr txBox="1"/>
          <p:nvPr>
            <p:ph idx="1" type="body"/>
          </p:nvPr>
        </p:nvSpPr>
        <p:spPr>
          <a:xfrm>
            <a:off x="311700" y="1152475"/>
            <a:ext cx="39960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Font typeface="Arial"/>
              <a:buChar char="●"/>
            </a:pPr>
            <a:r>
              <a:rPr lang="zh-TW">
                <a:latin typeface="Arial"/>
                <a:ea typeface="Arial"/>
                <a:cs typeface="Arial"/>
                <a:sym typeface="Arial"/>
              </a:rPr>
              <a:t>Contains all of the functions that each endpoint (in the routes folder)</a:t>
            </a:r>
            <a:r>
              <a:rPr lang="zh-TW">
                <a:latin typeface="Arial"/>
                <a:ea typeface="Arial"/>
                <a:cs typeface="Arial"/>
                <a:sym typeface="Arial"/>
              </a:rPr>
              <a:t> calls</a:t>
            </a:r>
            <a:r>
              <a:rPr lang="zh-TW">
                <a:latin typeface="Arial"/>
                <a:ea typeface="Arial"/>
                <a:cs typeface="Arial"/>
                <a:sym typeface="Arial"/>
              </a:rPr>
              <a:t>.</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lang="zh-TW">
                <a:latin typeface="Arial"/>
                <a:ea typeface="Arial"/>
                <a:cs typeface="Arial"/>
                <a:sym typeface="Arial"/>
              </a:rPr>
              <a:t>Functions use the defined schema within the Models to send/grab data to/from the database.</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lang="zh-TW">
                <a:latin typeface="Arial"/>
                <a:ea typeface="Arial"/>
                <a:cs typeface="Arial"/>
                <a:sym typeface="Arial"/>
              </a:rPr>
              <a:t>Ex. queryController includes the queryModel schema. Uses said model to send/receive data from database</a:t>
            </a:r>
            <a:endParaRPr>
              <a:latin typeface="Arial"/>
              <a:ea typeface="Arial"/>
              <a:cs typeface="Arial"/>
              <a:sym typeface="Arial"/>
            </a:endParaRPr>
          </a:p>
        </p:txBody>
      </p:sp>
      <p:pic>
        <p:nvPicPr>
          <p:cNvPr id="158" name="Google Shape;158;p26"/>
          <p:cNvPicPr preferRelativeResize="0"/>
          <p:nvPr/>
        </p:nvPicPr>
        <p:blipFill>
          <a:blip r:embed="rId3">
            <a:alphaModFix/>
          </a:blip>
          <a:stretch>
            <a:fillRect/>
          </a:stretch>
        </p:blipFill>
        <p:spPr>
          <a:xfrm>
            <a:off x="5638825" y="2143125"/>
            <a:ext cx="2114550" cy="8572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311700" y="445025"/>
            <a:ext cx="3281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Routes</a:t>
            </a:r>
            <a:endParaRPr/>
          </a:p>
        </p:txBody>
      </p:sp>
      <p:sp>
        <p:nvSpPr>
          <p:cNvPr id="164" name="Google Shape;164;p27"/>
          <p:cNvSpPr txBox="1"/>
          <p:nvPr>
            <p:ph idx="1" type="body"/>
          </p:nvPr>
        </p:nvSpPr>
        <p:spPr>
          <a:xfrm>
            <a:off x="311700" y="1152475"/>
            <a:ext cx="3281700" cy="34164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Font typeface="Arial"/>
              <a:buChar char="●"/>
            </a:pPr>
            <a:r>
              <a:rPr lang="zh-TW">
                <a:latin typeface="Arial"/>
                <a:ea typeface="Arial"/>
                <a:cs typeface="Arial"/>
                <a:sym typeface="Arial"/>
              </a:rPr>
              <a:t>Each file contains the endpoints that the frontend calls</a:t>
            </a:r>
            <a:endParaRPr>
              <a:latin typeface="Arial"/>
              <a:ea typeface="Arial"/>
              <a:cs typeface="Arial"/>
              <a:sym typeface="Arial"/>
            </a:endParaRPr>
          </a:p>
          <a:p>
            <a:pPr indent="-334327" lvl="0" marL="457200" rtl="0" algn="l">
              <a:spcBef>
                <a:spcPts val="0"/>
              </a:spcBef>
              <a:spcAft>
                <a:spcPts val="0"/>
              </a:spcAft>
              <a:buSzPct val="100000"/>
              <a:buFont typeface="Arial"/>
              <a:buChar char="●"/>
            </a:pPr>
            <a:r>
              <a:rPr lang="zh-TW">
                <a:latin typeface="Arial"/>
                <a:ea typeface="Arial"/>
                <a:cs typeface="Arial"/>
                <a:sym typeface="Arial"/>
              </a:rPr>
              <a:t>Endpoints use the functions from within the controller files to </a:t>
            </a:r>
            <a:r>
              <a:rPr lang="zh-TW">
                <a:latin typeface="Arial"/>
                <a:ea typeface="Arial"/>
                <a:cs typeface="Arial"/>
                <a:sym typeface="Arial"/>
              </a:rPr>
              <a:t>communicate with the backend.</a:t>
            </a:r>
            <a:endParaRPr>
              <a:latin typeface="Arial"/>
              <a:ea typeface="Arial"/>
              <a:cs typeface="Arial"/>
              <a:sym typeface="Arial"/>
            </a:endParaRPr>
          </a:p>
          <a:p>
            <a:pPr indent="-334327" lvl="0" marL="457200" rtl="0" algn="l">
              <a:spcBef>
                <a:spcPts val="0"/>
              </a:spcBef>
              <a:spcAft>
                <a:spcPts val="0"/>
              </a:spcAft>
              <a:buSzPct val="100000"/>
              <a:buFont typeface="Arial"/>
              <a:buChar char="●"/>
            </a:pPr>
            <a:r>
              <a:rPr lang="zh-TW">
                <a:latin typeface="Arial"/>
                <a:ea typeface="Arial"/>
                <a:cs typeface="Arial"/>
                <a:sym typeface="Arial"/>
              </a:rPr>
              <a:t>Contains HTTP response codes determining what went wrong.</a:t>
            </a:r>
            <a:endParaRPr>
              <a:latin typeface="Arial"/>
              <a:ea typeface="Arial"/>
              <a:cs typeface="Arial"/>
              <a:sym typeface="Arial"/>
            </a:endParaRPr>
          </a:p>
          <a:p>
            <a:pPr indent="-334327" lvl="0" marL="457200" rtl="0" algn="l">
              <a:spcBef>
                <a:spcPts val="0"/>
              </a:spcBef>
              <a:spcAft>
                <a:spcPts val="0"/>
              </a:spcAft>
              <a:buSzPct val="100000"/>
              <a:buFont typeface="Arial"/>
              <a:buChar char="●"/>
            </a:pPr>
            <a:r>
              <a:rPr lang="zh-TW">
                <a:latin typeface="Arial"/>
                <a:ea typeface="Arial"/>
                <a:cs typeface="Arial"/>
                <a:sym typeface="Arial"/>
              </a:rPr>
              <a:t>Ex. query -&gt; queryController, etc.</a:t>
            </a:r>
            <a:endParaRPr>
              <a:latin typeface="Arial"/>
              <a:ea typeface="Arial"/>
              <a:cs typeface="Arial"/>
              <a:sym typeface="Arial"/>
            </a:endParaRPr>
          </a:p>
        </p:txBody>
      </p:sp>
      <p:pic>
        <p:nvPicPr>
          <p:cNvPr id="165" name="Google Shape;165;p27"/>
          <p:cNvPicPr preferRelativeResize="0"/>
          <p:nvPr/>
        </p:nvPicPr>
        <p:blipFill>
          <a:blip r:embed="rId3">
            <a:alphaModFix/>
          </a:blip>
          <a:stretch>
            <a:fillRect/>
          </a:stretch>
        </p:blipFill>
        <p:spPr>
          <a:xfrm>
            <a:off x="5367425" y="2033575"/>
            <a:ext cx="2162175" cy="10763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Notable</a:t>
            </a:r>
            <a:r>
              <a:rPr lang="zh-TW"/>
              <a:t> Endpoints/Functions</a:t>
            </a:r>
            <a:endParaRPr/>
          </a:p>
        </p:txBody>
      </p:sp>
      <p:sp>
        <p:nvSpPr>
          <p:cNvPr id="171" name="Google Shape;17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Arial"/>
              <a:buChar char="●"/>
            </a:pPr>
            <a:r>
              <a:rPr b="1" lang="zh-TW">
                <a:latin typeface="Arial"/>
                <a:ea typeface="Arial"/>
                <a:cs typeface="Arial"/>
                <a:sym typeface="Arial"/>
              </a:rPr>
              <a:t>/generate</a:t>
            </a:r>
            <a:endParaRPr b="1">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Generates the schedule based on submitted form data</a:t>
            </a:r>
            <a:endParaRPr>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Calls multiple Third-party Apis in order to present the user with schedules</a:t>
            </a:r>
            <a:endParaRPr>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Does not store generated schedules unless user saves</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b="1" lang="zh-TW">
                <a:latin typeface="Arial"/>
                <a:ea typeface="Arial"/>
                <a:cs typeface="Arial"/>
                <a:sym typeface="Arial"/>
              </a:rPr>
              <a:t>/signup, /login</a:t>
            </a:r>
            <a:endParaRPr b="1">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Handles the creation of users within our database.</a:t>
            </a:r>
            <a:endParaRPr>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Stores created users within the userInfo collection</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b="1" lang="zh-TW">
                <a:latin typeface="Arial"/>
                <a:ea typeface="Arial"/>
                <a:cs typeface="Arial"/>
                <a:sym typeface="Arial"/>
              </a:rPr>
              <a:t>schedule /add, /remove</a:t>
            </a:r>
            <a:endParaRPr b="1">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Saves a generated schedule into the database and stores it into the user’s saved schedule array</a:t>
            </a:r>
            <a:endParaRPr>
              <a:latin typeface="Arial"/>
              <a:ea typeface="Arial"/>
              <a:cs typeface="Arial"/>
              <a:sym typeface="Arial"/>
            </a:endParaRPr>
          </a:p>
          <a:p>
            <a:pPr indent="-317500" lvl="1" marL="914400" rtl="0" algn="l">
              <a:spcBef>
                <a:spcPts val="0"/>
              </a:spcBef>
              <a:spcAft>
                <a:spcPts val="0"/>
              </a:spcAft>
              <a:buSzPts val="1400"/>
              <a:buFont typeface="Arial"/>
              <a:buChar char="○"/>
            </a:pPr>
            <a:r>
              <a:rPr lang="zh-TW">
                <a:latin typeface="Arial"/>
                <a:ea typeface="Arial"/>
                <a:cs typeface="Arial"/>
                <a:sym typeface="Arial"/>
              </a:rPr>
              <a:t>Only stores the schedule’s object id that is automatically generated by the Mongodb database.</a:t>
            </a:r>
            <a:endParaRPr>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Development Practices &amp; Team Building</a:t>
            </a:r>
            <a:endParaRPr/>
          </a:p>
        </p:txBody>
      </p:sp>
      <p:sp>
        <p:nvSpPr>
          <p:cNvPr id="177" name="Google Shape;177;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Branched off of Development</a:t>
            </a:r>
            <a:endParaRPr/>
          </a:p>
          <a:p>
            <a:pPr indent="-342900" lvl="0" marL="457200" rtl="0" algn="l">
              <a:spcBef>
                <a:spcPts val="0"/>
              </a:spcBef>
              <a:spcAft>
                <a:spcPts val="0"/>
              </a:spcAft>
              <a:buSzPts val="1800"/>
              <a:buChar char="●"/>
            </a:pPr>
            <a:r>
              <a:rPr lang="zh-TW"/>
              <a:t>In-depth PRs</a:t>
            </a:r>
            <a:endParaRPr/>
          </a:p>
          <a:p>
            <a:pPr indent="-342900" lvl="0" marL="457200" rtl="0" algn="l">
              <a:spcBef>
                <a:spcPts val="0"/>
              </a:spcBef>
              <a:spcAft>
                <a:spcPts val="0"/>
              </a:spcAft>
              <a:buSzPts val="1800"/>
              <a:buChar char="●"/>
            </a:pPr>
            <a:r>
              <a:rPr lang="zh-TW"/>
              <a:t>Coding Styles</a:t>
            </a:r>
            <a:endParaRPr/>
          </a:p>
          <a:p>
            <a:pPr indent="-342900" lvl="0" marL="457200" rtl="0" algn="l">
              <a:spcBef>
                <a:spcPts val="0"/>
              </a:spcBef>
              <a:spcAft>
                <a:spcPts val="0"/>
              </a:spcAft>
              <a:buSzPts val="1800"/>
              <a:buChar char="●"/>
            </a:pPr>
            <a:r>
              <a:rPr lang="zh-TW"/>
              <a:t>Organized Meetings</a:t>
            </a:r>
            <a:endParaRPr/>
          </a:p>
          <a:p>
            <a:pPr indent="-342900" lvl="0" marL="457200" rtl="0" algn="l">
              <a:spcBef>
                <a:spcPts val="0"/>
              </a:spcBef>
              <a:spcAft>
                <a:spcPts val="0"/>
              </a:spcAft>
              <a:buSzPts val="1800"/>
              <a:buChar char="●"/>
            </a:pPr>
            <a:r>
              <a:rPr lang="zh-TW"/>
              <a:t>Team building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GitHub Branching</a:t>
            </a:r>
            <a:endParaRPr/>
          </a:p>
          <a:p>
            <a:pPr indent="0" lvl="0" marL="0" rtl="0" algn="l">
              <a:spcBef>
                <a:spcPts val="0"/>
              </a:spcBef>
              <a:spcAft>
                <a:spcPts val="0"/>
              </a:spcAft>
              <a:buNone/>
            </a:pPr>
            <a:r>
              <a:t/>
            </a:r>
            <a:endParaRPr/>
          </a:p>
        </p:txBody>
      </p:sp>
      <p:sp>
        <p:nvSpPr>
          <p:cNvPr id="183" name="Google Shape;183;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We branched off of ‘master’ into ‘development’</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zh-TW"/>
              <a:t>Each feature/component of the app had their own                                              branches which branched off of ‘development’</a:t>
            </a:r>
            <a:endParaRPr/>
          </a:p>
          <a:p>
            <a:pPr indent="-317500" lvl="1" marL="914400" rtl="0" algn="l">
              <a:spcBef>
                <a:spcPts val="0"/>
              </a:spcBef>
              <a:spcAft>
                <a:spcPts val="0"/>
              </a:spcAft>
              <a:buSzPts val="1400"/>
              <a:buChar char="○"/>
            </a:pPr>
            <a:r>
              <a:rPr lang="zh-TW"/>
              <a:t>ex) The ‘sort-results’ branch is dedicated to the front-end                                                                     sorting feature, branched off of development, and when                                                                        ready, was merged into development</a:t>
            </a:r>
            <a:endParaRPr/>
          </a:p>
          <a:p>
            <a:pPr indent="0" lvl="0" marL="0" rtl="0" algn="l">
              <a:spcBef>
                <a:spcPts val="1200"/>
              </a:spcBef>
              <a:spcAft>
                <a:spcPts val="0"/>
              </a:spcAft>
              <a:buNone/>
            </a:pPr>
            <a:r>
              <a:t/>
            </a:r>
            <a:endParaRPr/>
          </a:p>
          <a:p>
            <a:pPr indent="0" lvl="0" marL="914400" rtl="0" algn="l">
              <a:spcBef>
                <a:spcPts val="1200"/>
              </a:spcBef>
              <a:spcAft>
                <a:spcPts val="1200"/>
              </a:spcAft>
              <a:buNone/>
            </a:pPr>
            <a:r>
              <a:rPr lang="zh-TW"/>
              <a:t> </a:t>
            </a:r>
            <a:endParaRPr/>
          </a:p>
        </p:txBody>
      </p:sp>
      <p:pic>
        <p:nvPicPr>
          <p:cNvPr id="184" name="Google Shape;184;p30"/>
          <p:cNvPicPr preferRelativeResize="0"/>
          <p:nvPr/>
        </p:nvPicPr>
        <p:blipFill>
          <a:blip r:embed="rId3">
            <a:alphaModFix/>
          </a:blip>
          <a:stretch>
            <a:fillRect/>
          </a:stretch>
        </p:blipFill>
        <p:spPr>
          <a:xfrm>
            <a:off x="6121152" y="501350"/>
            <a:ext cx="2301950" cy="39127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GitHub Branching</a:t>
            </a:r>
            <a:endParaRPr/>
          </a:p>
        </p:txBody>
      </p:sp>
      <p:sp>
        <p:nvSpPr>
          <p:cNvPr id="190" name="Google Shape;190;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At the end of every Milestone, we merged from ‘development’ into ‘master’</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1" name="Google Shape;191;p31"/>
          <p:cNvPicPr preferRelativeResize="0"/>
          <p:nvPr/>
        </p:nvPicPr>
        <p:blipFill>
          <a:blip r:embed="rId3">
            <a:alphaModFix/>
          </a:blip>
          <a:stretch>
            <a:fillRect/>
          </a:stretch>
        </p:blipFill>
        <p:spPr>
          <a:xfrm>
            <a:off x="152400" y="2216150"/>
            <a:ext cx="9144000" cy="1016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2819375" y="740425"/>
            <a:ext cx="3505275" cy="3662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In-Depth Pull Requests (PRs)</a:t>
            </a:r>
            <a:endParaRPr/>
          </a:p>
        </p:txBody>
      </p:sp>
      <p:sp>
        <p:nvSpPr>
          <p:cNvPr id="197" name="Google Shape;19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Every pull request involved detailed comments about what has changed </a:t>
            </a:r>
            <a:endParaRPr/>
          </a:p>
          <a:p>
            <a:pPr indent="-342900" lvl="0" marL="457200" rtl="0" algn="l">
              <a:spcBef>
                <a:spcPts val="0"/>
              </a:spcBef>
              <a:spcAft>
                <a:spcPts val="0"/>
              </a:spcAft>
              <a:buSzPts val="1800"/>
              <a:buChar char="●"/>
            </a:pPr>
            <a:r>
              <a:rPr lang="zh-TW"/>
              <a:t>Every piece of feedback given provided details as to what could be improved, what could be simplified, as well as whether or not coding practices are being </a:t>
            </a:r>
            <a:r>
              <a:rPr lang="zh-TW"/>
              <a:t>involved</a:t>
            </a:r>
            <a:endParaRPr/>
          </a:p>
          <a:p>
            <a:pPr indent="-342900" lvl="0" marL="457200" rtl="0" algn="l">
              <a:spcBef>
                <a:spcPts val="0"/>
              </a:spcBef>
              <a:spcAft>
                <a:spcPts val="0"/>
              </a:spcAft>
              <a:buSzPts val="1800"/>
              <a:buChar char="●"/>
            </a:pPr>
            <a:r>
              <a:rPr lang="zh-TW"/>
              <a:t>No “LoOkS gOoD tO mE”..................                                                                                            ……………………………………………                                                                                                                                                                                          okay, maybe a little bit…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8" name="Google Shape;198;p32"/>
          <p:cNvPicPr preferRelativeResize="0"/>
          <p:nvPr/>
        </p:nvPicPr>
        <p:blipFill>
          <a:blip r:embed="rId3">
            <a:alphaModFix/>
          </a:blip>
          <a:stretch>
            <a:fillRect/>
          </a:stretch>
        </p:blipFill>
        <p:spPr>
          <a:xfrm>
            <a:off x="3556399" y="2221100"/>
            <a:ext cx="5660276" cy="33466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Coding Styles</a:t>
            </a:r>
            <a:endParaRPr/>
          </a:p>
        </p:txBody>
      </p:sp>
      <p:sp>
        <p:nvSpPr>
          <p:cNvPr id="204" name="Google Shape;20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We enforced the Google JavaScript styling protocol in our files found here:</a:t>
            </a:r>
            <a:endParaRPr/>
          </a:p>
          <a:p>
            <a:pPr indent="0" lvl="0" marL="457200" rtl="0" algn="l">
              <a:spcBef>
                <a:spcPts val="1200"/>
              </a:spcBef>
              <a:spcAft>
                <a:spcPts val="0"/>
              </a:spcAft>
              <a:buNone/>
            </a:pPr>
            <a:r>
              <a:rPr lang="zh-TW"/>
              <a:t>                                               </a:t>
            </a:r>
            <a:r>
              <a:rPr lang="zh-TW" sz="1100" u="sng">
                <a:solidFill>
                  <a:schemeClr val="hlink"/>
                </a:solidFill>
                <a:latin typeface="Arial"/>
                <a:ea typeface="Arial"/>
                <a:cs typeface="Arial"/>
                <a:sym typeface="Arial"/>
                <a:hlinkClick r:id="rId3"/>
              </a:rPr>
              <a:t>Google JavaScript Style Guide</a:t>
            </a:r>
            <a:endParaRPr/>
          </a:p>
          <a:p>
            <a:pPr indent="-342900" lvl="0" marL="457200" rtl="0" algn="l">
              <a:spcBef>
                <a:spcPts val="1200"/>
              </a:spcBef>
              <a:spcAft>
                <a:spcPts val="0"/>
              </a:spcAft>
              <a:buSzPts val="1800"/>
              <a:buChar char="●"/>
            </a:pPr>
            <a:r>
              <a:rPr lang="zh-TW"/>
              <a:t>If our code broke enforcing the styling principles, we made sure to defy them.</a:t>
            </a:r>
            <a:endParaRPr/>
          </a:p>
          <a:p>
            <a:pPr indent="-317500" lvl="1" marL="914400" rtl="0" algn="l">
              <a:spcBef>
                <a:spcPts val="0"/>
              </a:spcBef>
              <a:spcAft>
                <a:spcPts val="0"/>
              </a:spcAft>
              <a:buSzPts val="1400"/>
              <a:buChar char="○"/>
            </a:pPr>
            <a:r>
              <a:rPr lang="zh-TW"/>
              <a:t>ex) Google requires that </a:t>
            </a:r>
            <a:r>
              <a:rPr lang="zh-TW"/>
              <a:t>function</a:t>
            </a:r>
            <a:r>
              <a:rPr lang="zh-TW"/>
              <a:t> names be camel-case, but certain react functions are required to be in Pascal-case —-------&gt;  PascalCaseExample</a:t>
            </a:r>
            <a:endParaRPr/>
          </a:p>
          <a:p>
            <a:pPr indent="0" lvl="0" marL="0" rtl="0" algn="l">
              <a:spcBef>
                <a:spcPts val="1200"/>
              </a:spcBef>
              <a:spcAft>
                <a:spcPts val="1200"/>
              </a:spcAft>
              <a:buNone/>
            </a:pPr>
            <a:r>
              <a:t/>
            </a:r>
            <a:endParaRPr/>
          </a:p>
        </p:txBody>
      </p:sp>
      <p:pic>
        <p:nvPicPr>
          <p:cNvPr id="205" name="Google Shape;205;p33"/>
          <p:cNvPicPr preferRelativeResize="0"/>
          <p:nvPr/>
        </p:nvPicPr>
        <p:blipFill>
          <a:blip r:embed="rId4">
            <a:alphaModFix/>
          </a:blip>
          <a:stretch>
            <a:fillRect/>
          </a:stretch>
        </p:blipFill>
        <p:spPr>
          <a:xfrm>
            <a:off x="1062038" y="3260275"/>
            <a:ext cx="7019925" cy="838200"/>
          </a:xfrm>
          <a:prstGeom prst="rect">
            <a:avLst/>
          </a:prstGeom>
          <a:noFill/>
          <a:ln>
            <a:noFill/>
          </a:ln>
        </p:spPr>
      </p:pic>
      <p:pic>
        <p:nvPicPr>
          <p:cNvPr id="206" name="Google Shape;206;p33"/>
          <p:cNvPicPr preferRelativeResize="0"/>
          <p:nvPr/>
        </p:nvPicPr>
        <p:blipFill>
          <a:blip r:embed="rId5">
            <a:alphaModFix/>
          </a:blip>
          <a:stretch>
            <a:fillRect/>
          </a:stretch>
        </p:blipFill>
        <p:spPr>
          <a:xfrm>
            <a:off x="1062025" y="4229238"/>
            <a:ext cx="7505700" cy="733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Meetings</a:t>
            </a:r>
            <a:endParaRPr/>
          </a:p>
        </p:txBody>
      </p:sp>
      <p:sp>
        <p:nvSpPr>
          <p:cNvPr id="212" name="Google Shape;212;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zh-TW"/>
              <a:t>We met every Monday during the in-class meeting                                                                                               time and every Friday at 7:30 pm.</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zh-TW"/>
              <a:t>In the Monday meetings, we discussed the                                                         Milestone next steps, what we need to accomplish                                                                         by Friday</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zh-TW"/>
              <a:t>In the Friday meetings, we discussed what we                                                     accomplished since Monday’s meeting and what,                                                       if any, work is still needed to be done  </a:t>
            </a:r>
            <a:endParaRPr/>
          </a:p>
        </p:txBody>
      </p:sp>
      <p:pic>
        <p:nvPicPr>
          <p:cNvPr id="213" name="Google Shape;213;p34"/>
          <p:cNvPicPr preferRelativeResize="0"/>
          <p:nvPr/>
        </p:nvPicPr>
        <p:blipFill>
          <a:blip r:embed="rId3">
            <a:alphaModFix/>
          </a:blip>
          <a:stretch>
            <a:fillRect/>
          </a:stretch>
        </p:blipFill>
        <p:spPr>
          <a:xfrm>
            <a:off x="6018847" y="1017725"/>
            <a:ext cx="2742225" cy="3472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Team Building</a:t>
            </a:r>
            <a:endParaRPr/>
          </a:p>
        </p:txBody>
      </p:sp>
      <p:sp>
        <p:nvSpPr>
          <p:cNvPr id="219" name="Google Shape;219;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zh-TW"/>
              <a:t>We made sure to support each                                                                                           other, help each other, and be                                                                                               very communicative and open                                                                                                                      about any concerns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zh-TW"/>
              <a:t>We played skribbl.io once and                                                                                                                    even headed down to the                                                                                                         Cesar Chavez Center to play                                                                                                 video-games downstairs</a:t>
            </a:r>
            <a:endParaRPr/>
          </a:p>
        </p:txBody>
      </p:sp>
      <p:pic>
        <p:nvPicPr>
          <p:cNvPr id="220" name="Google Shape;220;p35"/>
          <p:cNvPicPr preferRelativeResize="0"/>
          <p:nvPr/>
        </p:nvPicPr>
        <p:blipFill>
          <a:blip r:embed="rId3">
            <a:alphaModFix/>
          </a:blip>
          <a:stretch>
            <a:fillRect/>
          </a:stretch>
        </p:blipFill>
        <p:spPr>
          <a:xfrm>
            <a:off x="4060875" y="971650"/>
            <a:ext cx="4994124" cy="34645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6"/>
          <p:cNvSpPr txBox="1"/>
          <p:nvPr>
            <p:ph type="title"/>
          </p:nvPr>
        </p:nvSpPr>
        <p:spPr>
          <a:xfrm>
            <a:off x="311700" y="1935900"/>
            <a:ext cx="8520600" cy="127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zh-TW" sz="5920"/>
              <a:t>THANK YOU</a:t>
            </a:r>
            <a:endParaRPr sz="592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Useful</a:t>
            </a:r>
            <a:endParaRPr/>
          </a:p>
        </p:txBody>
      </p:sp>
      <p:sp>
        <p:nvSpPr>
          <p:cNvPr id="71" name="Google Shape;71;p15"/>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1200">
                <a:solidFill>
                  <a:srgbClr val="666666"/>
                </a:solidFill>
                <a:latin typeface="Arial"/>
                <a:ea typeface="Arial"/>
                <a:cs typeface="Arial"/>
                <a:sym typeface="Arial"/>
              </a:rPr>
              <a:t>Globetrottr is a unique travel app that generates customized schedules for user to see and add to their collection.</a:t>
            </a:r>
            <a:endParaRPr sz="1200">
              <a:solidFill>
                <a:srgbClr val="666666"/>
              </a:solidFill>
              <a:latin typeface="Arial"/>
              <a:ea typeface="Arial"/>
              <a:cs typeface="Arial"/>
              <a:sym typeface="Arial"/>
            </a:endParaRPr>
          </a:p>
          <a:p>
            <a:pPr indent="0" lvl="0" marL="0" rtl="0" algn="l">
              <a:spcBef>
                <a:spcPts val="1200"/>
              </a:spcBef>
              <a:spcAft>
                <a:spcPts val="1200"/>
              </a:spcAft>
              <a:buNone/>
            </a:pPr>
            <a:r>
              <a:rPr lang="zh-TW" sz="1200">
                <a:solidFill>
                  <a:srgbClr val="666666"/>
                </a:solidFill>
                <a:latin typeface="Arial"/>
                <a:ea typeface="Arial"/>
                <a:cs typeface="Arial"/>
                <a:sym typeface="Arial"/>
              </a:rPr>
              <a:t>It has its own kind of schedule generator and schedule viewer.</a:t>
            </a:r>
            <a:endParaRPr sz="1200">
              <a:solidFill>
                <a:srgbClr val="666666"/>
              </a:solidFill>
              <a:latin typeface="Arial"/>
              <a:ea typeface="Arial"/>
              <a:cs typeface="Arial"/>
              <a:sym typeface="Arial"/>
            </a:endParaRPr>
          </a:p>
        </p:txBody>
      </p:sp>
      <p:pic>
        <p:nvPicPr>
          <p:cNvPr id="72" name="Google Shape;72;p15"/>
          <p:cNvPicPr preferRelativeResize="0"/>
          <p:nvPr/>
        </p:nvPicPr>
        <p:blipFill>
          <a:blip r:embed="rId3">
            <a:alphaModFix/>
          </a:blip>
          <a:stretch>
            <a:fillRect/>
          </a:stretch>
        </p:blipFill>
        <p:spPr>
          <a:xfrm>
            <a:off x="4822725" y="413002"/>
            <a:ext cx="1994324" cy="4317501"/>
          </a:xfrm>
          <a:prstGeom prst="rect">
            <a:avLst/>
          </a:prstGeom>
          <a:noFill/>
          <a:ln cap="flat" cmpd="sng" w="9525">
            <a:solidFill>
              <a:schemeClr val="dk2"/>
            </a:solidFill>
            <a:prstDash val="solid"/>
            <a:round/>
            <a:headEnd len="sm" w="sm" type="none"/>
            <a:tailEnd len="sm" w="sm" type="none"/>
          </a:ln>
        </p:spPr>
      </p:pic>
      <p:pic>
        <p:nvPicPr>
          <p:cNvPr id="73" name="Google Shape;73;p15"/>
          <p:cNvPicPr preferRelativeResize="0"/>
          <p:nvPr/>
        </p:nvPicPr>
        <p:blipFill>
          <a:blip r:embed="rId4">
            <a:alphaModFix/>
          </a:blip>
          <a:stretch>
            <a:fillRect/>
          </a:stretch>
        </p:blipFill>
        <p:spPr>
          <a:xfrm>
            <a:off x="6985850" y="412947"/>
            <a:ext cx="1994324" cy="4317553"/>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Usable</a:t>
            </a:r>
            <a:endParaRPr/>
          </a:p>
        </p:txBody>
      </p:sp>
      <p:sp>
        <p:nvSpPr>
          <p:cNvPr id="79" name="Google Shape;79;p16"/>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Minimized clutter</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Collapsible sections allow user to hide unwanted information.</a:t>
            </a:r>
            <a:endParaRPr sz="1200">
              <a:solidFill>
                <a:srgbClr val="666666"/>
              </a:solidFill>
              <a:latin typeface="Arial"/>
              <a:ea typeface="Arial"/>
              <a:cs typeface="Arial"/>
              <a:sym typeface="Arial"/>
            </a:endParaRPr>
          </a:p>
          <a:p>
            <a:pPr indent="0" lvl="0" marL="0" rtl="0" algn="l">
              <a:spcBef>
                <a:spcPts val="1200"/>
              </a:spcBef>
              <a:spcAft>
                <a:spcPts val="0"/>
              </a:spcAft>
              <a:buNone/>
            </a:pPr>
            <a:r>
              <a:rPr b="1" lang="zh-TW" sz="1200">
                <a:solidFill>
                  <a:srgbClr val="666666"/>
                </a:solidFill>
                <a:latin typeface="Arial"/>
                <a:ea typeface="Arial"/>
                <a:cs typeface="Arial"/>
                <a:sym typeface="Arial"/>
              </a:rPr>
              <a:t>Easy single-hand access</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navbar, the portal to all major sections of the app, is placed at the bottom of the screen for easy access.</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save button was put at the top right corner to limit accidental trigger while being accessible with the thumb.</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Event detail window placed at the bottom so it can be easily closed.</a:t>
            </a:r>
            <a:endParaRPr sz="1200">
              <a:solidFill>
                <a:srgbClr val="666666"/>
              </a:solidFill>
              <a:latin typeface="Arial"/>
              <a:ea typeface="Arial"/>
              <a:cs typeface="Arial"/>
              <a:sym typeface="Arial"/>
            </a:endParaRPr>
          </a:p>
          <a:p>
            <a:pPr indent="0" lvl="0" marL="0" rtl="0" algn="l">
              <a:spcBef>
                <a:spcPts val="1200"/>
              </a:spcBef>
              <a:spcAft>
                <a:spcPts val="0"/>
              </a:spcAft>
              <a:buNone/>
            </a:pPr>
            <a:r>
              <a:t/>
            </a:r>
            <a:endParaRPr sz="1200">
              <a:solidFill>
                <a:srgbClr val="666666"/>
              </a:solidFill>
              <a:latin typeface="Arial"/>
              <a:ea typeface="Arial"/>
              <a:cs typeface="Arial"/>
              <a:sym typeface="Arial"/>
            </a:endParaRPr>
          </a:p>
          <a:p>
            <a:pPr indent="0" lvl="0" marL="0" rtl="0" algn="l">
              <a:spcBef>
                <a:spcPts val="1200"/>
              </a:spcBef>
              <a:spcAft>
                <a:spcPts val="1200"/>
              </a:spcAft>
              <a:buNone/>
            </a:pPr>
            <a:r>
              <a:t/>
            </a:r>
            <a:endParaRPr sz="1200">
              <a:solidFill>
                <a:srgbClr val="666666"/>
              </a:solidFill>
              <a:latin typeface="Arial"/>
              <a:ea typeface="Arial"/>
              <a:cs typeface="Arial"/>
              <a:sym typeface="Arial"/>
            </a:endParaRPr>
          </a:p>
        </p:txBody>
      </p:sp>
      <p:pic>
        <p:nvPicPr>
          <p:cNvPr id="80" name="Google Shape;80;p16"/>
          <p:cNvPicPr preferRelativeResize="0"/>
          <p:nvPr/>
        </p:nvPicPr>
        <p:blipFill>
          <a:blip r:embed="rId3">
            <a:alphaModFix/>
          </a:blip>
          <a:stretch>
            <a:fillRect/>
          </a:stretch>
        </p:blipFill>
        <p:spPr>
          <a:xfrm>
            <a:off x="4620075" y="202575"/>
            <a:ext cx="2203224" cy="4738350"/>
          </a:xfrm>
          <a:prstGeom prst="rect">
            <a:avLst/>
          </a:prstGeom>
          <a:noFill/>
          <a:ln cap="flat" cmpd="sng" w="9525">
            <a:solidFill>
              <a:schemeClr val="dk2"/>
            </a:solidFill>
            <a:prstDash val="solid"/>
            <a:round/>
            <a:headEnd len="sm" w="sm" type="none"/>
            <a:tailEnd len="sm" w="sm" type="none"/>
          </a:ln>
        </p:spPr>
      </p:pic>
      <p:pic>
        <p:nvPicPr>
          <p:cNvPr id="81" name="Google Shape;81;p16"/>
          <p:cNvPicPr preferRelativeResize="0"/>
          <p:nvPr/>
        </p:nvPicPr>
        <p:blipFill>
          <a:blip r:embed="rId4">
            <a:alphaModFix/>
          </a:blip>
          <a:stretch>
            <a:fillRect/>
          </a:stretch>
        </p:blipFill>
        <p:spPr>
          <a:xfrm>
            <a:off x="6871375" y="214600"/>
            <a:ext cx="2180641" cy="471430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Usable</a:t>
            </a:r>
            <a:endParaRPr/>
          </a:p>
        </p:txBody>
      </p:sp>
      <p:sp>
        <p:nvSpPr>
          <p:cNvPr id="87" name="Google Shape;87;p17"/>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Easy single-hand access</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title bar was deliberately made thicker and lowered.</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Not only for accommodating the notches/punchholes of modern </a:t>
            </a:r>
            <a:r>
              <a:rPr lang="zh-TW" sz="1200">
                <a:solidFill>
                  <a:srgbClr val="666666"/>
                </a:solidFill>
                <a:latin typeface="Arial"/>
                <a:ea typeface="Arial"/>
                <a:cs typeface="Arial"/>
                <a:sym typeface="Arial"/>
              </a:rPr>
              <a:t>mobile</a:t>
            </a:r>
            <a:r>
              <a:rPr lang="zh-TW" sz="1200">
                <a:solidFill>
                  <a:srgbClr val="666666"/>
                </a:solidFill>
                <a:latin typeface="Arial"/>
                <a:ea typeface="Arial"/>
                <a:cs typeface="Arial"/>
                <a:sym typeface="Arial"/>
              </a:rPr>
              <a:t> phones, but also made it slightly easier to reach items at the top of the screen.</a:t>
            </a:r>
            <a:endParaRPr sz="1200">
              <a:solidFill>
                <a:srgbClr val="666666"/>
              </a:solidFill>
              <a:latin typeface="Arial"/>
              <a:ea typeface="Arial"/>
              <a:cs typeface="Arial"/>
              <a:sym typeface="Arial"/>
            </a:endParaRPr>
          </a:p>
          <a:p>
            <a:pPr indent="0" lvl="0" marL="0" rtl="0" algn="l">
              <a:spcBef>
                <a:spcPts val="1200"/>
              </a:spcBef>
              <a:spcAft>
                <a:spcPts val="1200"/>
              </a:spcAft>
              <a:buNone/>
            </a:pPr>
            <a:r>
              <a:t/>
            </a:r>
            <a:endParaRPr sz="1200">
              <a:solidFill>
                <a:srgbClr val="666666"/>
              </a:solidFill>
              <a:latin typeface="Arial"/>
              <a:ea typeface="Arial"/>
              <a:cs typeface="Arial"/>
              <a:sym typeface="Arial"/>
            </a:endParaRPr>
          </a:p>
        </p:txBody>
      </p:sp>
      <p:pic>
        <p:nvPicPr>
          <p:cNvPr id="88" name="Google Shape;88;p17"/>
          <p:cNvPicPr preferRelativeResize="0"/>
          <p:nvPr/>
        </p:nvPicPr>
        <p:blipFill>
          <a:blip r:embed="rId3">
            <a:alphaModFix/>
          </a:blip>
          <a:stretch>
            <a:fillRect/>
          </a:stretch>
        </p:blipFill>
        <p:spPr>
          <a:xfrm>
            <a:off x="4781500" y="445025"/>
            <a:ext cx="4202650" cy="3151999"/>
          </a:xfrm>
          <a:prstGeom prst="rect">
            <a:avLst/>
          </a:prstGeom>
          <a:noFill/>
          <a:ln cap="flat" cmpd="sng" w="9525">
            <a:solidFill>
              <a:schemeClr val="dk2"/>
            </a:solidFill>
            <a:prstDash val="solid"/>
            <a:round/>
            <a:headEnd len="sm" w="sm" type="none"/>
            <a:tailEnd len="sm" w="sm" type="none"/>
          </a:ln>
        </p:spPr>
      </p:pic>
      <p:pic>
        <p:nvPicPr>
          <p:cNvPr id="89" name="Google Shape;89;p17"/>
          <p:cNvPicPr preferRelativeResize="0"/>
          <p:nvPr/>
        </p:nvPicPr>
        <p:blipFill rotWithShape="1">
          <a:blip r:embed="rId4">
            <a:alphaModFix/>
          </a:blip>
          <a:srcRect b="66143" l="0" r="0" t="0"/>
          <a:stretch/>
        </p:blipFill>
        <p:spPr>
          <a:xfrm>
            <a:off x="5835225" y="3632025"/>
            <a:ext cx="2095199" cy="14021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Findable</a:t>
            </a:r>
            <a:endParaRPr/>
          </a:p>
        </p:txBody>
      </p:sp>
      <p:sp>
        <p:nvSpPr>
          <p:cNvPr id="95" name="Google Shape;95;p18"/>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Findable </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M</a:t>
            </a:r>
            <a:r>
              <a:rPr lang="zh-TW" sz="1200">
                <a:solidFill>
                  <a:srgbClr val="666666"/>
                </a:solidFill>
                <a:latin typeface="Arial"/>
                <a:ea typeface="Arial"/>
                <a:cs typeface="Arial"/>
                <a:sym typeface="Arial"/>
              </a:rPr>
              <a:t>ajor functions are easily locatable in the bottom navbar. </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ordering is specifically designed, with the main function - schedule generation </a:t>
            </a:r>
            <a:r>
              <a:rPr lang="zh-TW" sz="1200">
                <a:solidFill>
                  <a:srgbClr val="666666"/>
                </a:solidFill>
                <a:latin typeface="Arial"/>
                <a:ea typeface="Arial"/>
                <a:cs typeface="Arial"/>
                <a:sym typeface="Arial"/>
              </a:rPr>
              <a:t>- </a:t>
            </a:r>
            <a:r>
              <a:rPr lang="zh-TW" sz="1200">
                <a:solidFill>
                  <a:srgbClr val="666666"/>
                </a:solidFill>
                <a:latin typeface="Arial"/>
                <a:ea typeface="Arial"/>
                <a:cs typeface="Arial"/>
                <a:sym typeface="Arial"/>
              </a:rPr>
              <a:t>being at the middle of the navbar for easy location.</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Functions are accompanied with icons to be more recognizable.</a:t>
            </a:r>
            <a:endParaRPr sz="1200">
              <a:solidFill>
                <a:srgbClr val="666666"/>
              </a:solidFill>
              <a:latin typeface="Arial"/>
              <a:ea typeface="Arial"/>
              <a:cs typeface="Arial"/>
              <a:sym typeface="Arial"/>
            </a:endParaRPr>
          </a:p>
          <a:p>
            <a:pPr indent="0" lvl="0" marL="0" rtl="0" algn="l">
              <a:spcBef>
                <a:spcPts val="1200"/>
              </a:spcBef>
              <a:spcAft>
                <a:spcPts val="1200"/>
              </a:spcAft>
              <a:buNone/>
            </a:pPr>
            <a:r>
              <a:rPr lang="zh-TW" sz="1200">
                <a:solidFill>
                  <a:srgbClr val="666666"/>
                </a:solidFill>
                <a:latin typeface="Arial"/>
                <a:ea typeface="Arial"/>
                <a:cs typeface="Arial"/>
                <a:sym typeface="Arial"/>
              </a:rPr>
              <a:t>Functions we consider what the user would mostly perform would be put at visible location (i.e. save button)</a:t>
            </a:r>
            <a:endParaRPr sz="1200">
              <a:solidFill>
                <a:srgbClr val="666666"/>
              </a:solidFill>
              <a:latin typeface="Arial"/>
              <a:ea typeface="Arial"/>
              <a:cs typeface="Arial"/>
              <a:sym typeface="Arial"/>
            </a:endParaRPr>
          </a:p>
        </p:txBody>
      </p:sp>
      <p:pic>
        <p:nvPicPr>
          <p:cNvPr id="96" name="Google Shape;96;p18"/>
          <p:cNvPicPr preferRelativeResize="0"/>
          <p:nvPr/>
        </p:nvPicPr>
        <p:blipFill>
          <a:blip r:embed="rId3">
            <a:alphaModFix/>
          </a:blip>
          <a:stretch>
            <a:fillRect/>
          </a:stretch>
        </p:blipFill>
        <p:spPr>
          <a:xfrm>
            <a:off x="4911075" y="661263"/>
            <a:ext cx="1764962" cy="3820974"/>
          </a:xfrm>
          <a:prstGeom prst="rect">
            <a:avLst/>
          </a:prstGeom>
          <a:noFill/>
          <a:ln cap="flat" cmpd="sng" w="9525">
            <a:solidFill>
              <a:schemeClr val="dk2"/>
            </a:solidFill>
            <a:prstDash val="solid"/>
            <a:round/>
            <a:headEnd len="sm" w="sm" type="none"/>
            <a:tailEnd len="sm" w="sm" type="none"/>
          </a:ln>
        </p:spPr>
      </p:pic>
      <p:pic>
        <p:nvPicPr>
          <p:cNvPr id="97" name="Google Shape;97;p18"/>
          <p:cNvPicPr preferRelativeResize="0"/>
          <p:nvPr/>
        </p:nvPicPr>
        <p:blipFill>
          <a:blip r:embed="rId4">
            <a:alphaModFix/>
          </a:blip>
          <a:stretch>
            <a:fillRect/>
          </a:stretch>
        </p:blipFill>
        <p:spPr>
          <a:xfrm>
            <a:off x="6937175" y="661275"/>
            <a:ext cx="1764950" cy="3820948"/>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7122573" y="1444150"/>
            <a:ext cx="1601228" cy="3466506"/>
          </a:xfrm>
          <a:prstGeom prst="rect">
            <a:avLst/>
          </a:prstGeom>
          <a:no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Findable</a:t>
            </a:r>
            <a:endParaRPr/>
          </a:p>
        </p:txBody>
      </p:sp>
      <p:sp>
        <p:nvSpPr>
          <p:cNvPr id="104" name="Google Shape;104;p19"/>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Findable </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Most functions can be accessed in 1~3 layers of screens </a:t>
            </a:r>
            <a:endParaRPr sz="1200">
              <a:solidFill>
                <a:srgbClr val="666666"/>
              </a:solidFill>
              <a:latin typeface="Arial"/>
              <a:ea typeface="Arial"/>
              <a:cs typeface="Arial"/>
              <a:sym typeface="Arial"/>
            </a:endParaRPr>
          </a:p>
          <a:p>
            <a:pPr indent="0" lvl="0" marL="0" rtl="0" algn="l">
              <a:spcBef>
                <a:spcPts val="1200"/>
              </a:spcBef>
              <a:spcAft>
                <a:spcPts val="1200"/>
              </a:spcAft>
              <a:buNone/>
            </a:pPr>
            <a:r>
              <a:rPr lang="zh-TW" sz="1200">
                <a:solidFill>
                  <a:srgbClr val="666666"/>
                </a:solidFill>
                <a:latin typeface="Arial"/>
                <a:ea typeface="Arial"/>
                <a:cs typeface="Arial"/>
                <a:sym typeface="Arial"/>
              </a:rPr>
              <a:t>The deepest one is to save the generated schedule, but with only 3 layers</a:t>
            </a:r>
            <a:r>
              <a:rPr lang="zh-TW" sz="1200">
                <a:solidFill>
                  <a:srgbClr val="666666"/>
                </a:solidFill>
                <a:latin typeface="Arial"/>
                <a:ea typeface="Arial"/>
                <a:cs typeface="Arial"/>
                <a:sym typeface="Arial"/>
              </a:rPr>
              <a:t> (create form - schedule preview (results) - schedule details)</a:t>
            </a:r>
            <a:endParaRPr sz="1200">
              <a:solidFill>
                <a:srgbClr val="666666"/>
              </a:solidFill>
              <a:latin typeface="Arial"/>
              <a:ea typeface="Arial"/>
              <a:cs typeface="Arial"/>
              <a:sym typeface="Arial"/>
            </a:endParaRPr>
          </a:p>
        </p:txBody>
      </p:sp>
      <p:pic>
        <p:nvPicPr>
          <p:cNvPr id="105" name="Google Shape;105;p19"/>
          <p:cNvPicPr preferRelativeResize="0"/>
          <p:nvPr/>
        </p:nvPicPr>
        <p:blipFill>
          <a:blip r:embed="rId4">
            <a:alphaModFix/>
          </a:blip>
          <a:stretch>
            <a:fillRect/>
          </a:stretch>
        </p:blipFill>
        <p:spPr>
          <a:xfrm>
            <a:off x="5891912" y="639988"/>
            <a:ext cx="1764962" cy="3820974"/>
          </a:xfrm>
          <a:prstGeom prst="rect">
            <a:avLst/>
          </a:prstGeom>
          <a:no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pic>
        <p:nvPicPr>
          <p:cNvPr id="106" name="Google Shape;106;p19"/>
          <p:cNvPicPr preferRelativeResize="0"/>
          <p:nvPr/>
        </p:nvPicPr>
        <p:blipFill>
          <a:blip r:embed="rId5">
            <a:alphaModFix/>
          </a:blip>
          <a:stretch>
            <a:fillRect/>
          </a:stretch>
        </p:blipFill>
        <p:spPr>
          <a:xfrm>
            <a:off x="4942850" y="179888"/>
            <a:ext cx="1764962" cy="3820974"/>
          </a:xfrm>
          <a:prstGeom prst="rect">
            <a:avLst/>
          </a:prstGeom>
          <a:no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Credible</a:t>
            </a:r>
            <a:endParaRPr/>
          </a:p>
        </p:txBody>
      </p:sp>
      <p:sp>
        <p:nvSpPr>
          <p:cNvPr id="112" name="Google Shape;112;p20"/>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Credible</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generated results can be sorted by various criterias. The user can be sure that they get what they want at the top of the results list. </a:t>
            </a:r>
            <a:endParaRPr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This makes the results more trustworthy to the users.</a:t>
            </a:r>
            <a:endParaRPr sz="1200">
              <a:solidFill>
                <a:srgbClr val="666666"/>
              </a:solidFill>
              <a:latin typeface="Arial"/>
              <a:ea typeface="Arial"/>
              <a:cs typeface="Arial"/>
              <a:sym typeface="Arial"/>
            </a:endParaRPr>
          </a:p>
          <a:p>
            <a:pPr indent="0" lvl="0" marL="0" rtl="0" algn="l">
              <a:spcBef>
                <a:spcPts val="1200"/>
              </a:spcBef>
              <a:spcAft>
                <a:spcPts val="1200"/>
              </a:spcAft>
              <a:buNone/>
            </a:pPr>
            <a:r>
              <a:t/>
            </a:r>
            <a:endParaRPr sz="1200">
              <a:solidFill>
                <a:srgbClr val="666666"/>
              </a:solidFill>
              <a:latin typeface="Arial"/>
              <a:ea typeface="Arial"/>
              <a:cs typeface="Arial"/>
              <a:sym typeface="Arial"/>
            </a:endParaRPr>
          </a:p>
        </p:txBody>
      </p:sp>
      <p:pic>
        <p:nvPicPr>
          <p:cNvPr id="113" name="Google Shape;113;p20"/>
          <p:cNvPicPr preferRelativeResize="0"/>
          <p:nvPr/>
        </p:nvPicPr>
        <p:blipFill>
          <a:blip r:embed="rId3">
            <a:alphaModFix/>
          </a:blip>
          <a:stretch>
            <a:fillRect/>
          </a:stretch>
        </p:blipFill>
        <p:spPr>
          <a:xfrm>
            <a:off x="4572003" y="192275"/>
            <a:ext cx="2166491" cy="4690248"/>
          </a:xfrm>
          <a:prstGeom prst="rect">
            <a:avLst/>
          </a:prstGeom>
          <a:noFill/>
          <a:ln cap="flat" cmpd="sng" w="9525">
            <a:solidFill>
              <a:schemeClr val="dk2"/>
            </a:solidFill>
            <a:prstDash val="solid"/>
            <a:round/>
            <a:headEnd len="sm" w="sm" type="none"/>
            <a:tailEnd len="sm" w="sm" type="none"/>
          </a:ln>
        </p:spPr>
      </p:pic>
      <p:pic>
        <p:nvPicPr>
          <p:cNvPr id="114" name="Google Shape;114;p20"/>
          <p:cNvPicPr preferRelativeResize="0"/>
          <p:nvPr/>
        </p:nvPicPr>
        <p:blipFill>
          <a:blip r:embed="rId4">
            <a:alphaModFix/>
          </a:blip>
          <a:stretch>
            <a:fillRect/>
          </a:stretch>
        </p:blipFill>
        <p:spPr>
          <a:xfrm>
            <a:off x="6879375" y="192216"/>
            <a:ext cx="2166501" cy="4690309"/>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UI/UX: Desirable &amp; Accessible</a:t>
            </a:r>
            <a:endParaRPr/>
          </a:p>
        </p:txBody>
      </p:sp>
      <p:sp>
        <p:nvSpPr>
          <p:cNvPr id="120" name="Google Shape;120;p21"/>
          <p:cNvSpPr txBox="1"/>
          <p:nvPr>
            <p:ph idx="1" type="body"/>
          </p:nvPr>
        </p:nvSpPr>
        <p:spPr>
          <a:xfrm>
            <a:off x="311700" y="1152475"/>
            <a:ext cx="4260300" cy="376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200">
                <a:solidFill>
                  <a:srgbClr val="666666"/>
                </a:solidFill>
                <a:latin typeface="Arial"/>
                <a:ea typeface="Arial"/>
                <a:cs typeface="Arial"/>
                <a:sym typeface="Arial"/>
              </a:rPr>
              <a:t>Desirable </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The clean, minimalistic design makes the </a:t>
            </a:r>
            <a:r>
              <a:rPr lang="zh-TW" sz="1200">
                <a:solidFill>
                  <a:srgbClr val="666666"/>
                </a:solidFill>
                <a:latin typeface="Arial"/>
                <a:ea typeface="Arial"/>
                <a:cs typeface="Arial"/>
                <a:sym typeface="Arial"/>
              </a:rPr>
              <a:t>overall</a:t>
            </a:r>
            <a:r>
              <a:rPr lang="zh-TW" sz="1200">
                <a:solidFill>
                  <a:srgbClr val="666666"/>
                </a:solidFill>
                <a:latin typeface="Arial"/>
                <a:ea typeface="Arial"/>
                <a:cs typeface="Arial"/>
                <a:sym typeface="Arial"/>
              </a:rPr>
              <a:t> experience enjoyable. It does not overwhelm the user with too much going on at once.</a:t>
            </a:r>
            <a:endParaRPr sz="1200">
              <a:solidFill>
                <a:srgbClr val="666666"/>
              </a:solidFill>
              <a:latin typeface="Arial"/>
              <a:ea typeface="Arial"/>
              <a:cs typeface="Arial"/>
              <a:sym typeface="Arial"/>
            </a:endParaRPr>
          </a:p>
          <a:p>
            <a:pPr indent="0" lvl="0" marL="0" rtl="0" algn="l">
              <a:spcBef>
                <a:spcPts val="1200"/>
              </a:spcBef>
              <a:spcAft>
                <a:spcPts val="0"/>
              </a:spcAft>
              <a:buNone/>
            </a:pPr>
            <a:r>
              <a:rPr b="1" lang="zh-TW" sz="1200">
                <a:solidFill>
                  <a:srgbClr val="666666"/>
                </a:solidFill>
                <a:latin typeface="Arial"/>
                <a:ea typeface="Arial"/>
                <a:cs typeface="Arial"/>
                <a:sym typeface="Arial"/>
              </a:rPr>
              <a:t>Accessible </a:t>
            </a:r>
            <a:endParaRPr b="1" sz="1200">
              <a:solidFill>
                <a:srgbClr val="666666"/>
              </a:solidFill>
              <a:latin typeface="Arial"/>
              <a:ea typeface="Arial"/>
              <a:cs typeface="Arial"/>
              <a:sym typeface="Arial"/>
            </a:endParaRPr>
          </a:p>
          <a:p>
            <a:pPr indent="0" lvl="0" marL="0" rtl="0" algn="l">
              <a:spcBef>
                <a:spcPts val="1200"/>
              </a:spcBef>
              <a:spcAft>
                <a:spcPts val="0"/>
              </a:spcAft>
              <a:buNone/>
            </a:pPr>
            <a:r>
              <a:rPr lang="zh-TW" sz="1200">
                <a:solidFill>
                  <a:srgbClr val="666666"/>
                </a:solidFill>
                <a:latin typeface="Arial"/>
                <a:ea typeface="Arial"/>
                <a:cs typeface="Arial"/>
                <a:sym typeface="Arial"/>
              </a:rPr>
              <a:t>Clickable elements and important information were made large for easy location and access.</a:t>
            </a:r>
            <a:endParaRPr sz="1200">
              <a:solidFill>
                <a:srgbClr val="666666"/>
              </a:solidFill>
              <a:latin typeface="Arial"/>
              <a:ea typeface="Arial"/>
              <a:cs typeface="Arial"/>
              <a:sym typeface="Arial"/>
            </a:endParaRPr>
          </a:p>
          <a:p>
            <a:pPr indent="0" lvl="0" marL="0" rtl="0" algn="l">
              <a:spcBef>
                <a:spcPts val="1200"/>
              </a:spcBef>
              <a:spcAft>
                <a:spcPts val="1200"/>
              </a:spcAft>
              <a:buNone/>
            </a:pPr>
            <a:r>
              <a:rPr lang="zh-TW" sz="1200">
                <a:solidFill>
                  <a:srgbClr val="666666"/>
                </a:solidFill>
                <a:latin typeface="Arial"/>
                <a:ea typeface="Arial"/>
                <a:cs typeface="Arial"/>
                <a:sym typeface="Arial"/>
              </a:rPr>
              <a:t>It’s possible to enable dark mode from the browser settings</a:t>
            </a:r>
            <a:r>
              <a:rPr lang="zh-TW" sz="1200">
                <a:solidFill>
                  <a:srgbClr val="666666"/>
                </a:solidFill>
                <a:latin typeface="Arial"/>
                <a:ea typeface="Arial"/>
                <a:cs typeface="Arial"/>
                <a:sym typeface="Arial"/>
              </a:rPr>
              <a:t>, so users can comfortably read our site at night. </a:t>
            </a:r>
            <a:endParaRPr sz="1200">
              <a:solidFill>
                <a:srgbClr val="666666"/>
              </a:solidFill>
              <a:latin typeface="Arial"/>
              <a:ea typeface="Arial"/>
              <a:cs typeface="Arial"/>
              <a:sym typeface="Arial"/>
            </a:endParaRPr>
          </a:p>
        </p:txBody>
      </p:sp>
      <p:pic>
        <p:nvPicPr>
          <p:cNvPr id="121" name="Google Shape;121;p21"/>
          <p:cNvPicPr preferRelativeResize="0"/>
          <p:nvPr/>
        </p:nvPicPr>
        <p:blipFill>
          <a:blip r:embed="rId3">
            <a:alphaModFix/>
          </a:blip>
          <a:stretch>
            <a:fillRect/>
          </a:stretch>
        </p:blipFill>
        <p:spPr>
          <a:xfrm>
            <a:off x="6009170" y="222500"/>
            <a:ext cx="1922506" cy="46984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